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4" r:id="rId4"/>
    <p:sldId id="278" r:id="rId5"/>
    <p:sldId id="282" r:id="rId6"/>
    <p:sldId id="283" r:id="rId7"/>
    <p:sldId id="284" r:id="rId8"/>
    <p:sldId id="285" r:id="rId9"/>
    <p:sldId id="287" r:id="rId10"/>
    <p:sldId id="288" r:id="rId11"/>
    <p:sldId id="289" r:id="rId12"/>
    <p:sldId id="267" r:id="rId13"/>
    <p:sldId id="272" r:id="rId14"/>
    <p:sldId id="269" r:id="rId15"/>
    <p:sldId id="274" r:id="rId16"/>
    <p:sldId id="290" r:id="rId17"/>
    <p:sldId id="286" r:id="rId18"/>
    <p:sldId id="276" r:id="rId1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C1356-7D71-1F4D-93D4-2A13BB67106F}" v="3" dt="2025-04-05T06:17:13.118"/>
    <p1510:client id="{2D38CD9F-5F91-2157-0939-DAA2B4E3A240}" v="118" dt="2025-04-05T06:16:38.701"/>
    <p1510:client id="{8FF0C7BB-FAB1-6705-198E-09949A5174DA}" v="70" dt="2025-04-04T09:20:47.342"/>
    <p1510:client id="{BB475856-FDDF-D144-4AFA-A330209595FD}" v="455" dt="2025-04-04T11:14:18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3248A-FCBA-4538-91BB-8EA1C8C575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CFD71-1B38-4263-B845-13ED0170C9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D02A6-1DEC-41EB-81A1-F35E40B39432}" type="datetime1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4538B-F3ED-44C7-B9D3-4566ABB978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54B66-A131-4DAC-BEFE-11AFA7521B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95C10-1B97-4631-BBA9-B116D8CE39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92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57704-6EDB-46AC-8852-2827E769FDB2}" type="datetime1">
              <a:rPr lang="en-GB" smtClean="0"/>
              <a:pPr/>
              <a:t>08/07/2025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DB08D-32FE-4C56-95DB-2741485080A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03038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DB08D-32FE-4C56-95DB-2741485080A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58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EC4E-ACE7-BB58-B6B0-DD781BC5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482FB0-3779-7BCB-3036-B9C586C54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1D329-93CC-DE99-3F83-23EB39C33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59F2-951A-37AF-0C58-4053F5043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DB08D-32FE-4C56-95DB-2741485080A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67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7E39D-4201-DA32-191F-5F9882CC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071B1-081A-2B1A-FAD5-4B8A683C9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F312BF-0F41-4EB6-0E3C-30CBDEE33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91968-8B51-2B56-26E7-BAAC82FDC8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DB08D-32FE-4C56-95DB-2741485080A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52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roles- Coordinator and Worker. </a:t>
            </a:r>
          </a:p>
          <a:p>
            <a:r>
              <a:rPr lang="en-US" dirty="0"/>
              <a:t>Easily scale up and down. </a:t>
            </a:r>
          </a:p>
          <a:p>
            <a:r>
              <a:rPr lang="en-US" dirty="0"/>
              <a:t>Scale up to 1000 workers</a:t>
            </a:r>
          </a:p>
          <a:p>
            <a:r>
              <a:rPr lang="en-US" dirty="0"/>
              <a:t>Validated at web scale companies.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DB08D-32FE-4C56-95DB-2741485080A6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8821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7A92D7B5-060E-4D44-811A-B518BD881B18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02F0F7-D86C-4FC9-AC82-0DCCF787CE69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DC5E46-5961-4EA7-98EF-1A55899C3BBE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n-GB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F471A9-B3A6-4735-9C47-AB4C5F7C0FD5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EDE4B-68AA-4ABB-9AD1-7586C442BFB3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E5E5E3-BB3C-4FC6-B3BB-6BBF7E5E9C26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0F1556-A8AE-4DA0-8175-4FCE8DE49E24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324601DC-A9AE-4833-9CC5-036749A2D10B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1EBB9208-58AD-4095-AAD8-A3150B629594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81D501-BD47-47FC-8F1B-30736704360D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5BF883-6AD6-4A4E-BFA7-F1B4A3964359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93A3-8EAD-4647-AD6C-B45EAA43133B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57A1CA-2D22-4F7B-AB9E-CAC4F2E16CF8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7B500A-BD17-4B81-A178-237AB3D17220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2C6426-9A57-4D6B-98BF-C5C52C38A9F7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EECA4D-BC6E-4DB3-8906-078886374D65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174BEE-114B-4E2C-8645-91D5D000FC10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66226CF3-8F39-4466-AAB4-C44B91920D46}" type="datetime1">
              <a:rPr lang="en-GB" noProof="0" smtClean="0"/>
              <a:t>08/07/2025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s://prestodb.io/docs/current/installation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prestodb.slack.com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.png"/><Relationship Id="rId2" Type="http://schemas.openxmlformats.org/officeDocument/2006/relationships/hyperlink" Target="https://www.linkedin.com/company/presto-founda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hyperlink" Target="http://meetup.com/prestodb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github.com/prestodb" TargetMode="Externa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93" y="817703"/>
            <a:ext cx="3787104" cy="179155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Rockwell"/>
              </a:rPr>
              <a:t>Presto</a:t>
            </a:r>
            <a:r>
              <a:rPr lang="en-US" sz="3400" b="1" i="0" kern="1200" dirty="0">
                <a:solidFill>
                  <a:schemeClr val="tx1"/>
                </a:solidFill>
                <a:latin typeface="Rockwell"/>
              </a:rPr>
              <a:t> – The Data </a:t>
            </a:r>
            <a:r>
              <a:rPr lang="en-US" sz="3400" b="1" i="0" kern="1200" dirty="0" err="1">
                <a:solidFill>
                  <a:schemeClr val="tx1"/>
                </a:solidFill>
                <a:latin typeface="Rockwell"/>
              </a:rPr>
              <a:t>LakeHouse</a:t>
            </a:r>
            <a:r>
              <a:rPr lang="en-US" sz="3400" b="1" i="0" kern="1200" dirty="0">
                <a:solidFill>
                  <a:schemeClr val="tx1"/>
                </a:solidFill>
                <a:latin typeface="Rockwell"/>
              </a:rPr>
              <a:t> engine</a:t>
            </a:r>
          </a:p>
        </p:txBody>
      </p:sp>
      <p:pic>
        <p:nvPicPr>
          <p:cNvPr id="8" name="Graphic 7" descr="A black background with white text">
            <a:extLst>
              <a:ext uri="{FF2B5EF4-FFF2-40B4-BE49-F238E27FC236}">
                <a16:creationId xmlns:a16="http://schemas.microsoft.com/office/drawing/2014/main" id="{0D055F9F-17D1-DA77-8D3F-A0D884BD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8" y="2419444"/>
            <a:ext cx="6391530" cy="20191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A50EE7-32A9-67CB-D790-D52006491A46}"/>
              </a:ext>
            </a:extLst>
          </p:cNvPr>
          <p:cNvSpPr txBox="1"/>
          <p:nvPr/>
        </p:nvSpPr>
        <p:spPr>
          <a:xfrm>
            <a:off x="5143372" y="4582336"/>
            <a:ext cx="2479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bg1"/>
                </a:solidFill>
                <a:latin typeface="Rockwell"/>
              </a:rPr>
              <a:t>https://prestodb.io/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9BE4C-BA93-B7DB-6370-EE785A5D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812" y="6227235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14E0-C047-F40D-0A36-0344CC15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Data LakeHouse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8D685B-43E1-8011-6956-48888D57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2554965"/>
            <a:ext cx="10429101" cy="4145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ACAD5-12F4-D5CB-C9CD-560101AF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6243045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3F87-5A4F-CDBF-C595-A8C4ED40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Iceberg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F4EDC-07A7-9F23-BB58-9AA85B907F9E}"/>
              </a:ext>
            </a:extLst>
          </p:cNvPr>
          <p:cNvSpPr txBox="1"/>
          <p:nvPr/>
        </p:nvSpPr>
        <p:spPr>
          <a:xfrm>
            <a:off x="1033670" y="2539480"/>
            <a:ext cx="811341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Table format specification: How to manage all data in a table over time? </a:t>
            </a:r>
          </a:p>
          <a:p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Row level updates: INSERT, DELETE, UPDATE, MERGE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ACID Compliance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Schema evolution and time travel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D79A-9F35-8CD0-C629-1C3E5352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0" y="6252519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254E-7411-D1E1-C156-E8DBA59E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305" y="920194"/>
            <a:ext cx="6395203" cy="1081279"/>
          </a:xfrm>
        </p:spPr>
        <p:txBody>
          <a:bodyPr/>
          <a:lstStyle/>
          <a:p>
            <a:pPr algn="ctr"/>
            <a:r>
              <a:rPr lang="en-GB" sz="3400" b="1">
                <a:solidFill>
                  <a:schemeClr val="bg1"/>
                </a:solidFill>
                <a:latin typeface="Rockwell"/>
              </a:rPr>
              <a:t>Getting Started with Presto</a:t>
            </a:r>
            <a:br>
              <a:rPr lang="en-GB" sz="3400" b="1">
                <a:solidFill>
                  <a:schemeClr val="bg1"/>
                </a:solidFill>
                <a:latin typeface="Rockwell"/>
              </a:rPr>
            </a:br>
            <a:r>
              <a:rPr lang="en-GB" sz="3400" b="1">
                <a:solidFill>
                  <a:schemeClr val="bg1"/>
                </a:solidFill>
                <a:latin typeface="Rockwell"/>
              </a:rPr>
              <a:t>(Run Presto Anywhere)</a:t>
            </a:r>
            <a:endParaRPr lang="en-US" sz="3400" b="1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870718C-D1F5-9E89-8700-EEB54CB4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438" y="2444672"/>
            <a:ext cx="9964614" cy="3714083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FB4C096A-B37D-6314-442E-950D6325E329}"/>
              </a:ext>
            </a:extLst>
          </p:cNvPr>
          <p:cNvSpPr txBox="1"/>
          <p:nvPr/>
        </p:nvSpPr>
        <p:spPr>
          <a:xfrm>
            <a:off x="2070653" y="6158102"/>
            <a:ext cx="83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prestodb.io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/docs/current/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installation.html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282BB-1FC2-A006-416E-3276D33A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6212716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F7F5-5177-6BBF-76A8-435D5AF3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108" y="936941"/>
            <a:ext cx="5804639" cy="685499"/>
          </a:xfrm>
        </p:spPr>
        <p:txBody>
          <a:bodyPr/>
          <a:lstStyle/>
          <a:p>
            <a:pPr algn="ctr"/>
            <a:r>
              <a:rPr lang="en-GB" sz="3400" b="1">
                <a:solidFill>
                  <a:schemeClr val="bg1"/>
                </a:solidFill>
                <a:latin typeface="Rockwell"/>
              </a:rPr>
              <a:t>Giants using Presto</a:t>
            </a:r>
            <a:endParaRPr lang="en-US" sz="3400" b="1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255D7C72-1D99-A502-CB71-0FE0817E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8" y="2912959"/>
            <a:ext cx="2924578" cy="731574"/>
          </a:xfrm>
          <a:prstGeom prst="rect">
            <a:avLst/>
          </a:prstGeom>
        </p:spPr>
      </p:pic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0E69FE2C-19D9-03E3-97C4-9060FB12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32" y="2914918"/>
            <a:ext cx="1583029" cy="910109"/>
          </a:xfrm>
          <a:prstGeom prst="rect">
            <a:avLst/>
          </a:prstGeom>
        </p:spPr>
      </p:pic>
      <p:pic>
        <p:nvPicPr>
          <p:cNvPr id="5" name="Picture 4" descr="A black and grey letter m&#10;&#10;AI-generated content may be incorrect.">
            <a:extLst>
              <a:ext uri="{FF2B5EF4-FFF2-40B4-BE49-F238E27FC236}">
                <a16:creationId xmlns:a16="http://schemas.microsoft.com/office/drawing/2014/main" id="{77D7EAD8-931D-3B4D-EA76-4A788D1C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67" y="2916679"/>
            <a:ext cx="2554310" cy="520221"/>
          </a:xfrm>
          <a:prstGeom prst="rect">
            <a:avLst/>
          </a:prstGeom>
        </p:spPr>
      </p:pic>
      <p:pic>
        <p:nvPicPr>
          <p:cNvPr id="6" name="Picture 5" descr="A red and black logo&#10;&#10;AI-generated content may be incorrect.">
            <a:extLst>
              <a:ext uri="{FF2B5EF4-FFF2-40B4-BE49-F238E27FC236}">
                <a16:creationId xmlns:a16="http://schemas.microsoft.com/office/drawing/2014/main" id="{2088086E-DF69-E3C5-DC00-A1258FE0D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395" y="2829059"/>
            <a:ext cx="2184043" cy="684727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F784D29-AEBC-3A19-10BC-6E24F9F62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11" y="4130446"/>
            <a:ext cx="2141114" cy="732855"/>
          </a:xfrm>
          <a:prstGeom prst="rect">
            <a:avLst/>
          </a:prstGeom>
        </p:spPr>
      </p:pic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851DC67A-EC0D-51E9-1378-19C0EF227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422" y="4160078"/>
            <a:ext cx="3617354" cy="662860"/>
          </a:xfrm>
          <a:prstGeom prst="rect">
            <a:avLst/>
          </a:prstGeom>
        </p:spPr>
      </p:pic>
      <p:pic>
        <p:nvPicPr>
          <p:cNvPr id="9" name="Picture 8" descr="logo-ibm.png (924×370)">
            <a:extLst>
              <a:ext uri="{FF2B5EF4-FFF2-40B4-BE49-F238E27FC236}">
                <a16:creationId xmlns:a16="http://schemas.microsoft.com/office/drawing/2014/main" id="{C50C847D-0CAA-8773-B241-F53DEC000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5315" y="4162288"/>
            <a:ext cx="1627030" cy="6638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B264B2B-F0E7-95CE-D642-22EEEB57D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3737" y="4204724"/>
            <a:ext cx="2067057" cy="578935"/>
          </a:xfrm>
          <a:prstGeom prst="rect">
            <a:avLst/>
          </a:prstGeom>
        </p:spPr>
      </p:pic>
      <p:pic>
        <p:nvPicPr>
          <p:cNvPr id="12" name="Picture 11" descr="A blue and black logo&#10;&#10;AI-generated content may be incorrect.">
            <a:extLst>
              <a:ext uri="{FF2B5EF4-FFF2-40B4-BE49-F238E27FC236}">
                <a16:creationId xmlns:a16="http://schemas.microsoft.com/office/drawing/2014/main" id="{6A3BC8F4-F59C-FD6A-BCE4-143C66D70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60" y="5305647"/>
            <a:ext cx="2893451" cy="7382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6001ACE-470C-A20A-EF58-73D7AB63F3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41372" y="5190434"/>
            <a:ext cx="1571949" cy="966214"/>
          </a:xfrm>
          <a:prstGeom prst="rect">
            <a:avLst/>
          </a:prstGeom>
        </p:spPr>
      </p:pic>
      <p:pic>
        <p:nvPicPr>
          <p:cNvPr id="15" name="Picture 14" descr="Hewlett Packard Enterprise unveils its new logo - The Branding Journal">
            <a:extLst>
              <a:ext uri="{FF2B5EF4-FFF2-40B4-BE49-F238E27FC236}">
                <a16:creationId xmlns:a16="http://schemas.microsoft.com/office/drawing/2014/main" id="{22EDEDD5-C13A-0304-72DA-538C3465AC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3807" y="5005589"/>
            <a:ext cx="2821856" cy="134618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2E233CD-A30C-99B1-38E7-BBA8614329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07267" y="5366481"/>
            <a:ext cx="2580967" cy="7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C491A-4EA0-3B9F-4825-5F36B1B6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65" y="2379252"/>
            <a:ext cx="3451778" cy="20859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solidFill>
                  <a:schemeClr val="bg1"/>
                </a:solidFill>
                <a:latin typeface="Rockwell"/>
              </a:rPr>
              <a:t>Presto</a:t>
            </a:r>
            <a:r>
              <a:rPr lang="en-US" sz="3400" b="1" i="0" kern="1200">
                <a:solidFill>
                  <a:schemeClr val="bg1"/>
                </a:solidFill>
                <a:latin typeface="Rockwell"/>
              </a:rPr>
              <a:t> in the Real World (Case Study)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2ABC140A-3AA8-BC24-4711-27672CFCF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498" y="927133"/>
            <a:ext cx="7780831" cy="4998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3DDE6-A55F-DFAB-BA83-4D710C725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45195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A7543-9F08-8AD3-BD99-F2401B27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481" y="985302"/>
            <a:ext cx="3593001" cy="7244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Rockwell"/>
              </a:rPr>
              <a:t>(Presto C++)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1CF02-A45C-612B-EADA-03F3B456CAAE}"/>
              </a:ext>
            </a:extLst>
          </p:cNvPr>
          <p:cNvSpPr txBox="1"/>
          <p:nvPr/>
        </p:nvSpPr>
        <p:spPr>
          <a:xfrm>
            <a:off x="596543" y="2370828"/>
            <a:ext cx="4231420" cy="38874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b="1" dirty="0">
                <a:latin typeface="Rockwell Light"/>
              </a:rPr>
              <a:t>Presto C++ is a full re-write of the Presto worker in C++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b="1" dirty="0">
                <a:latin typeface="Rockwell Light"/>
              </a:rPr>
              <a:t>Drop-in replacement for Presto Java worker.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b="1" dirty="0">
                <a:latin typeface="Rockwell Light"/>
              </a:rPr>
              <a:t>Velox has unified execution Engine. Reduces Complexity and improve Performance.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b="1" dirty="0">
                <a:latin typeface="Rockwell Light"/>
              </a:rPr>
              <a:t>Velox has a full home-grown memory management system with advanced features like memory arbitration.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D85A6-5D7B-78B5-E47A-9F309CA6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7"/>
          <a:stretch/>
        </p:blipFill>
        <p:spPr>
          <a:xfrm>
            <a:off x="5051267" y="2636349"/>
            <a:ext cx="6723031" cy="33521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877AB-CAE6-7B2D-E6B3-9AC1818FA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1" y="6325860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70F7-9583-3F36-E850-31A54211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Presto query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EC7E-C4DB-6751-8BD2-C0F7EEC8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22" y="2187146"/>
            <a:ext cx="9504878" cy="4670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9CB219-FE11-B29F-B82D-917C88B7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81" y="6400800"/>
            <a:ext cx="25949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1A51-9D40-2930-424C-A2F915A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Join the community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4B4FB1BE-0BA6-3C2B-32FB-3E37529B5589}"/>
              </a:ext>
            </a:extLst>
          </p:cNvPr>
          <p:cNvGrpSpPr/>
          <p:nvPr/>
        </p:nvGrpSpPr>
        <p:grpSpPr>
          <a:xfrm>
            <a:off x="5917500" y="2229904"/>
            <a:ext cx="5454604" cy="4329329"/>
            <a:chOff x="5225152" y="333192"/>
            <a:chExt cx="6083076" cy="4329328"/>
          </a:xfrm>
        </p:grpSpPr>
        <p:sp>
          <p:nvSpPr>
            <p:cNvPr id="5" name="Google Shape;312;g13c4d3c33ba_0_40">
              <a:extLst>
                <a:ext uri="{FF2B5EF4-FFF2-40B4-BE49-F238E27FC236}">
                  <a16:creationId xmlns:a16="http://schemas.microsoft.com/office/drawing/2014/main" id="{EE19D846-94D7-F2E5-B20D-92207E6CB478}"/>
                </a:ext>
              </a:extLst>
            </p:cNvPr>
            <p:cNvSpPr txBox="1"/>
            <p:nvPr/>
          </p:nvSpPr>
          <p:spPr>
            <a:xfrm>
              <a:off x="6891510" y="333192"/>
              <a:ext cx="4416718" cy="432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dirty="0"/>
                <a:t>Follow our </a:t>
              </a:r>
              <a:r>
                <a:rPr sz="2000" dirty="0" err="1"/>
                <a:t>Linkedin</a:t>
              </a:r>
              <a:r>
                <a:rPr sz="2000" dirty="0"/>
                <a:t> page</a:t>
              </a:r>
              <a:br>
                <a:rPr sz="2000" dirty="0"/>
              </a:br>
              <a:r>
                <a:rPr sz="2000" b="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2"/>
                </a:rPr>
                <a:t>https://www.linkedin.com/company/presto-foundation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endParaRPr sz="2000" b="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endParaRP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dirty="0"/>
                <a:t>Join the Slack channel</a:t>
              </a:r>
              <a:br>
                <a:rPr sz="2000" dirty="0"/>
              </a:br>
              <a:r>
                <a:rPr sz="2000" b="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/>
                </a:rPr>
                <a:t>prestodb.slack.com</a:t>
              </a:r>
              <a:r>
                <a:rPr sz="2000" b="0" dirty="0"/>
                <a:t> 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endParaRPr sz="2000" b="0" dirty="0"/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dirty="0"/>
                <a:t>Contribute to the project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4"/>
                </a:rPr>
                <a:t>github.com/prestodb</a:t>
              </a:r>
              <a:r>
                <a:rPr sz="2000" dirty="0"/>
                <a:t> 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endParaRPr sz="2000" dirty="0"/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dirty="0"/>
                <a:t>Join the virtual meetup group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rPr sz="20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5"/>
                </a:rPr>
                <a:t>meetup.com/prestodb</a:t>
              </a:r>
              <a:r>
                <a:rPr sz="2000" dirty="0"/>
                <a:t> </a:t>
              </a:r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2000" dirty="0"/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>
                  <a:latin typeface="Open Sans"/>
                  <a:ea typeface="Open Sans"/>
                  <a:cs typeface="Open Sans"/>
                  <a:sym typeface="Open Sans"/>
                </a:defRPr>
              </a:pPr>
              <a:endParaRPr sz="3200" dirty="0"/>
            </a:p>
            <a:p>
              <a:pPr>
                <a:lnSpc>
                  <a:spcPct val="90000"/>
                </a:lnSpc>
                <a:spcBef>
                  <a:spcPts val="700"/>
                </a:spcBef>
                <a:defRPr sz="3600" b="1">
                  <a:latin typeface="Open Sans"/>
                  <a:ea typeface="Open Sans"/>
                  <a:cs typeface="Open Sans"/>
                  <a:sym typeface="Open Sans"/>
                </a:defRPr>
              </a:pPr>
              <a:endParaRPr sz="3200" dirty="0"/>
            </a:p>
          </p:txBody>
        </p:sp>
        <p:pic>
          <p:nvPicPr>
            <p:cNvPr id="6" name="Google Shape;313;g13c4d3c33ba_0_40" descr="Google Shape;313;g13c4d3c33ba_0_40">
              <a:extLst>
                <a:ext uri="{FF2B5EF4-FFF2-40B4-BE49-F238E27FC236}">
                  <a16:creationId xmlns:a16="http://schemas.microsoft.com/office/drawing/2014/main" id="{A4648B9A-2CFA-88B3-8DB6-0554940E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5152" y="1573157"/>
              <a:ext cx="1161197" cy="608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Google Shape;314;g13c4d3c33ba_0_40" descr="Google Shape;314;g13c4d3c33ba_0_40">
              <a:extLst>
                <a:ext uri="{FF2B5EF4-FFF2-40B4-BE49-F238E27FC236}">
                  <a16:creationId xmlns:a16="http://schemas.microsoft.com/office/drawing/2014/main" id="{73D7FECF-8213-C6E5-4308-C0DA2C1E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8488" y="3716914"/>
              <a:ext cx="1370682" cy="670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Google Shape;315;g13c4d3c33ba_0_40" descr="Google Shape;315;g13c4d3c33ba_0_40">
              <a:extLst>
                <a:ext uri="{FF2B5EF4-FFF2-40B4-BE49-F238E27FC236}">
                  <a16:creationId xmlns:a16="http://schemas.microsoft.com/office/drawing/2014/main" id="{1EE00C0C-C8B8-5413-CE14-A1A1B7EA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84215" y="2497856"/>
              <a:ext cx="843073" cy="843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" name="In-Blue-128.png" descr="In-Blue-128.png">
            <a:extLst>
              <a:ext uri="{FF2B5EF4-FFF2-40B4-BE49-F238E27FC236}">
                <a16:creationId xmlns:a16="http://schemas.microsoft.com/office/drawing/2014/main" id="{792A590F-F850-5F23-A609-4EC3BB781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038" y="2420801"/>
            <a:ext cx="458926" cy="45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creenshot 2025-01-25 at 11.50.49 AM.png" descr="Screenshot 2025-01-25 at 11.50.49 AM.png">
            <a:extLst>
              <a:ext uri="{FF2B5EF4-FFF2-40B4-BE49-F238E27FC236}">
                <a16:creationId xmlns:a16="http://schemas.microsoft.com/office/drawing/2014/main" id="{1EE4709D-6AF4-2976-5170-D72142420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527" y="2512771"/>
            <a:ext cx="2422142" cy="238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creenshot 2025-01-25 at 11.52.09 AM.png" descr="Screenshot 2025-01-25 at 11.52.09 AM.png">
            <a:extLst>
              <a:ext uri="{FF2B5EF4-FFF2-40B4-BE49-F238E27FC236}">
                <a16:creationId xmlns:a16="http://schemas.microsoft.com/office/drawing/2014/main" id="{D6C3B9DB-72F8-7526-EC40-AEDADF6D6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5001" y="2512770"/>
            <a:ext cx="2550660" cy="244228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Join our Slack Channel">
            <a:extLst>
              <a:ext uri="{FF2B5EF4-FFF2-40B4-BE49-F238E27FC236}">
                <a16:creationId xmlns:a16="http://schemas.microsoft.com/office/drawing/2014/main" id="{188AF725-06FC-7BA8-6A76-604D630450EA}"/>
              </a:ext>
            </a:extLst>
          </p:cNvPr>
          <p:cNvSpPr txBox="1"/>
          <p:nvPr/>
        </p:nvSpPr>
        <p:spPr>
          <a:xfrm>
            <a:off x="241826" y="5012714"/>
            <a:ext cx="217102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Join our Slack Channel</a:t>
            </a:r>
          </a:p>
        </p:txBody>
      </p:sp>
      <p:sp>
        <p:nvSpPr>
          <p:cNvPr id="18" name="Contribute to the project">
            <a:extLst>
              <a:ext uri="{FF2B5EF4-FFF2-40B4-BE49-F238E27FC236}">
                <a16:creationId xmlns:a16="http://schemas.microsoft.com/office/drawing/2014/main" id="{B1173E05-335F-7091-64FA-01A29B16343A}"/>
              </a:ext>
            </a:extLst>
          </p:cNvPr>
          <p:cNvSpPr txBox="1"/>
          <p:nvPr/>
        </p:nvSpPr>
        <p:spPr>
          <a:xfrm>
            <a:off x="3025673" y="4752959"/>
            <a:ext cx="291275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endParaRPr dirty="0"/>
          </a:p>
          <a:p>
            <a:r>
              <a:rPr dirty="0"/>
              <a:t>Contribute to the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EBDC8-B9E4-EA0B-4ECD-9C8757E400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527" y="6102033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AE4B2-8857-F920-3BDC-ACA81D9B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2865994"/>
            <a:ext cx="8825658" cy="1127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>
                <a:solidFill>
                  <a:srgbClr val="FFFFFF"/>
                </a:solidFill>
                <a:latin typeface="Rockwell"/>
              </a:rPr>
              <a:t>Thanks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1B1B9-C5F6-75D4-A6E3-613FEBB9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2" y="6121762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C1CB8-71AF-1B6B-0DCE-B2CEB642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CC95-8F8C-B304-5A7C-73DFE669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878" y="1234925"/>
            <a:ext cx="2516381" cy="822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chemeClr val="tx1"/>
                </a:solidFill>
                <a:latin typeface="Rockwell"/>
              </a:rPr>
              <a:t>About Me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391C1-EF65-CD4B-5417-92F5329C213A}"/>
              </a:ext>
            </a:extLst>
          </p:cNvPr>
          <p:cNvSpPr txBox="1"/>
          <p:nvPr/>
        </p:nvSpPr>
        <p:spPr>
          <a:xfrm>
            <a:off x="1073196" y="2231619"/>
            <a:ext cx="335721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>
                <a:latin typeface="Rockwell Light"/>
              </a:rPr>
              <a:t>Working at IBM as a Backend Engineer in </a:t>
            </a:r>
            <a:r>
              <a:rPr lang="en-IN" b="1" dirty="0" err="1">
                <a:latin typeface="Rockwell Light"/>
              </a:rPr>
              <a:t>WatsonX.data</a:t>
            </a:r>
            <a:r>
              <a:rPr lang="en-IN" b="1" dirty="0">
                <a:latin typeface="Rockwell Light"/>
              </a:rPr>
              <a:t> Presto/Prestissimo team</a:t>
            </a:r>
            <a:endParaRPr lang="en-US" b="1" dirty="0">
              <a:latin typeface="Rockwell Light"/>
            </a:endParaRPr>
          </a:p>
          <a:p>
            <a:pPr marL="285750" indent="-285750">
              <a:buFont typeface="Arial"/>
              <a:buChar char="•"/>
            </a:pPr>
            <a:endParaRPr lang="en-GB" b="1" dirty="0">
              <a:latin typeface="Rockwell Light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latin typeface="Rockwell Light"/>
              </a:rPr>
              <a:t>Currently focused on Iceberg full function implementation on Prestissimo.</a:t>
            </a:r>
          </a:p>
          <a:p>
            <a:pPr marL="285750" indent="-285750">
              <a:buFont typeface="Arial"/>
              <a:buChar char="•"/>
            </a:pPr>
            <a:endParaRPr lang="en-GB" b="1" dirty="0">
              <a:latin typeface="Rockwell Light"/>
            </a:endParaRPr>
          </a:p>
          <a:p>
            <a:pPr marL="285750" indent="-285750">
              <a:buFont typeface="Arial"/>
              <a:buChar char="•"/>
            </a:pPr>
            <a:r>
              <a:rPr lang="en-GB" b="1" dirty="0">
                <a:latin typeface="Rockwell Light"/>
              </a:rPr>
              <a:t>Past experience working on database engines like Teradata, HP Nonstop </a:t>
            </a:r>
            <a:r>
              <a:rPr lang="en-GB" b="1" dirty="0" err="1">
                <a:latin typeface="Rockwell Light"/>
              </a:rPr>
              <a:t>Sql</a:t>
            </a:r>
            <a:r>
              <a:rPr lang="en-GB" b="1" dirty="0">
                <a:latin typeface="Rockwell Light"/>
              </a:rPr>
              <a:t>/Mx, </a:t>
            </a:r>
            <a:r>
              <a:rPr lang="en-GB" b="1" dirty="0" err="1">
                <a:latin typeface="Rockwell Light"/>
              </a:rPr>
              <a:t>PostgreSql</a:t>
            </a:r>
            <a:r>
              <a:rPr lang="en-GB" b="1" dirty="0">
                <a:latin typeface="Rockwell Light"/>
              </a:rPr>
              <a:t> etc.,</a:t>
            </a:r>
          </a:p>
          <a:p>
            <a:endParaRPr lang="en-GB" dirty="0"/>
          </a:p>
        </p:txBody>
      </p:sp>
      <p:pic>
        <p:nvPicPr>
          <p:cNvPr id="9" name="Content Placeholder 8" descr="A person standing in front of a canyon&#10;&#10;AI-generated content may be incorrect.">
            <a:extLst>
              <a:ext uri="{FF2B5EF4-FFF2-40B4-BE49-F238E27FC236}">
                <a16:creationId xmlns:a16="http://schemas.microsoft.com/office/drawing/2014/main" id="{4BF6FFC7-52A2-D9D3-C6AD-6B317670E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96762" y="1017760"/>
            <a:ext cx="3916359" cy="45339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B771A-060D-6D96-AB2B-7454AF29C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812" y="6212246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98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44C3-2FF1-2604-C2B0-AF0884A1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858" y="3046511"/>
            <a:ext cx="1971955" cy="764678"/>
          </a:xfrm>
        </p:spPr>
        <p:txBody>
          <a:bodyPr/>
          <a:lstStyle/>
          <a:p>
            <a:r>
              <a:rPr lang="en-GB" sz="3400" b="1">
                <a:solidFill>
                  <a:schemeClr val="bg1"/>
                </a:solidFill>
                <a:latin typeface="Rockwell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6D7F3-0808-805E-1E7D-028B96B35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9807" y="702850"/>
            <a:ext cx="4776780" cy="545685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What is Presto?</a:t>
            </a:r>
            <a:endParaRPr lang="en-US" sz="1800" b="1" cap="none" dirty="0">
              <a:solidFill>
                <a:schemeClr val="tx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Presto Overview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Presto Use Cases</a:t>
            </a:r>
            <a:endParaRPr lang="en-GB" sz="1800" b="1" dirty="0">
              <a:solidFill>
                <a:schemeClr val="tx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How is Presto different?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Scalable Architecture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Open Data </a:t>
            </a:r>
            <a:r>
              <a:rPr lang="en-GB" sz="1800" b="1" cap="none" dirty="0" err="1">
                <a:solidFill>
                  <a:schemeClr val="tx1"/>
                </a:solidFill>
                <a:latin typeface="Rockwell" panose="02060603020205020403" pitchFamily="18" charset="77"/>
              </a:rPr>
              <a:t>LakeHouse</a:t>
            </a:r>
            <a:endParaRPr lang="en-GB" sz="1800" b="1" cap="none" dirty="0">
              <a:solidFill>
                <a:schemeClr val="tx1"/>
              </a:solidFill>
              <a:latin typeface="Rockwell" panose="02060603020205020403" pitchFamily="18" charset="77"/>
            </a:endParaRP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Iceberg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Getting Started with Presto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Companies using Presto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Real World Case Study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Prestissimo (The next version)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Presto query execution</a:t>
            </a:r>
          </a:p>
          <a:p>
            <a:pPr marL="342900" indent="-342900">
              <a:buFont typeface="Arial" charset="2"/>
              <a:buChar char="•"/>
            </a:pPr>
            <a:r>
              <a:rPr lang="en-GB" sz="1800" b="1" cap="none" dirty="0">
                <a:solidFill>
                  <a:schemeClr val="tx1"/>
                </a:solidFill>
                <a:latin typeface="Rockwell" panose="02060603020205020403" pitchFamily="18" charset="77"/>
              </a:rPr>
              <a:t>Join the community</a:t>
            </a:r>
          </a:p>
          <a:p>
            <a:endParaRPr lang="en-GB" dirty="0">
              <a:solidFill>
                <a:schemeClr val="tx1"/>
              </a:solidFill>
              <a:latin typeface="Rockwell" panose="02060603020205020403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EE8B5-D0C9-0108-33AE-9194708B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794" y="6155150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4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BCF51A-EC5C-133F-9A46-227957EE5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CE305F6-6DD5-8317-EE32-666660623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7D8E3E-CB04-F16F-3B74-66E51F2D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8A2571-F3B0-A019-8D8C-24BEE8493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CCB32C-1D69-8891-7BE8-F1C9F67F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7FEFF6A-164B-79B5-0EF4-F63B54F56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B84CBB-9DCD-5C6B-9015-06814C65B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D1456C-EAAD-1027-DFEE-909B4AE91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C08118B-59BF-0C77-1331-1A90623AE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9DD05A3-0DFF-6045-2409-FFBB3434C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7D047A6-17D8-538C-D0CB-03BCEE06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9702DFE-6848-8FB0-2F65-8E98189EB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3E793-CE0C-53EC-C52D-17E0F95A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15996" cy="737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Rockwell"/>
              </a:rPr>
              <a:t>What is Presto?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19604-D179-4E1B-3E77-E2509C8415A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54954" y="2347784"/>
            <a:ext cx="6878643" cy="43998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IN" sz="1600" dirty="0"/>
              <a:t> </a:t>
            </a:r>
          </a:p>
          <a:p>
            <a:r>
              <a:rPr lang="en-IN" sz="1600" b="1" dirty="0"/>
              <a:t>Open source, distributed MPP SQL query engine </a:t>
            </a:r>
          </a:p>
          <a:p>
            <a:pPr lvl="1"/>
            <a:r>
              <a:rPr lang="en-IN" b="1" dirty="0"/>
              <a:t>Query in Place </a:t>
            </a:r>
          </a:p>
          <a:p>
            <a:pPr lvl="1"/>
            <a:r>
              <a:rPr lang="en-IN" b="1" dirty="0"/>
              <a:t>Federated Querying </a:t>
            </a:r>
          </a:p>
          <a:p>
            <a:pPr lvl="1"/>
            <a:r>
              <a:rPr lang="en-IN" b="1" dirty="0"/>
              <a:t>ANSI SQL Compliant </a:t>
            </a:r>
          </a:p>
          <a:p>
            <a:r>
              <a:rPr lang="en-IN" sz="1600" b="1" dirty="0"/>
              <a:t>Designed ground up for fast analytic queries against data of any size </a:t>
            </a:r>
          </a:p>
          <a:p>
            <a:pPr lvl="1"/>
            <a:r>
              <a:rPr lang="en-IN" b="1" dirty="0"/>
              <a:t>Originally developed at Facebook </a:t>
            </a:r>
          </a:p>
          <a:p>
            <a:pPr lvl="1"/>
            <a:r>
              <a:rPr lang="en-IN" b="1" dirty="0"/>
              <a:t>Proven on petabytes of data </a:t>
            </a:r>
          </a:p>
          <a:p>
            <a:pPr lvl="1"/>
            <a:r>
              <a:rPr lang="en-IN" b="1" dirty="0"/>
              <a:t>SQL-On-Anything </a:t>
            </a:r>
          </a:p>
          <a:p>
            <a:r>
              <a:rPr lang="en-IN" sz="1600" b="1" dirty="0"/>
              <a:t>Federated pluggable architecture to support many connectors</a:t>
            </a:r>
          </a:p>
          <a:p>
            <a:r>
              <a:rPr lang="en-IN" sz="1600" b="1"/>
              <a:t>Opensource</a:t>
            </a:r>
            <a:r>
              <a:rPr lang="en-IN" sz="1600" b="1" dirty="0"/>
              <a:t>, hosted on </a:t>
            </a:r>
            <a:r>
              <a:rPr lang="en-IN" sz="1600" b="1" dirty="0" err="1"/>
              <a:t>github</a:t>
            </a:r>
            <a:r>
              <a:rPr lang="en-IN" sz="1600" b="1" dirty="0"/>
              <a:t> </a:t>
            </a:r>
          </a:p>
          <a:p>
            <a:r>
              <a:rPr lang="en-IN" sz="1600" dirty="0"/>
              <a:t>https://</a:t>
            </a:r>
            <a:r>
              <a:rPr lang="en-IN" sz="1600" dirty="0" err="1"/>
              <a:t>github.com</a:t>
            </a:r>
            <a:r>
              <a:rPr lang="en-IN" sz="1600" dirty="0"/>
              <a:t>/</a:t>
            </a:r>
            <a:r>
              <a:rPr lang="en-IN" sz="1600" dirty="0" err="1"/>
              <a:t>prestodb</a:t>
            </a:r>
            <a:endParaRPr lang="en-IN" sz="1600" b="1" dirty="0"/>
          </a:p>
          <a:p>
            <a:pPr marL="0" indent="0">
              <a:buNone/>
            </a:pPr>
            <a:r>
              <a:rPr lang="en-IN" sz="1600" dirty="0"/>
              <a:t>          </a:t>
            </a:r>
            <a:endParaRPr lang="en-IN" sz="1600" dirty="0">
              <a:effectLst/>
            </a:endParaRPr>
          </a:p>
        </p:txBody>
      </p:sp>
      <p:pic>
        <p:nvPicPr>
          <p:cNvPr id="5" name="Graphic 7" descr="A black background with white text">
            <a:extLst>
              <a:ext uri="{FF2B5EF4-FFF2-40B4-BE49-F238E27FC236}">
                <a16:creationId xmlns:a16="http://schemas.microsoft.com/office/drawing/2014/main" id="{2C8F96E5-43FB-9875-870D-F50974272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60" y="3428289"/>
            <a:ext cx="2780079" cy="876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4AF9A-80EB-DA23-8517-E71A8F712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512" y="6206068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46A8-ADC8-4848-605F-99C35B127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Presto Overview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249B16-9C39-DA2C-0906-9C4A265E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4" y="2354221"/>
            <a:ext cx="10849232" cy="4096005"/>
          </a:xfrm>
          <a:prstGeom prst="rect">
            <a:avLst/>
          </a:prstGeom>
        </p:spPr>
      </p:pic>
      <p:pic>
        <p:nvPicPr>
          <p:cNvPr id="2063" name="Picture 15" descr="GitHub - apache/iceberg: Apache Iceberg">
            <a:extLst>
              <a:ext uri="{FF2B5EF4-FFF2-40B4-BE49-F238E27FC236}">
                <a16:creationId xmlns:a16="http://schemas.microsoft.com/office/drawing/2014/main" id="{478D3FA7-F5EA-D898-25F6-E316A9F8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59" y="4972057"/>
            <a:ext cx="1233444" cy="4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EC96CC-F924-FDA8-B80E-9210BFE3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0" y="6221626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9976-6B7A-4C69-8CDF-870C33B4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Presto Use Cases</a:t>
            </a:r>
          </a:p>
        </p:txBody>
      </p:sp>
      <p:pic>
        <p:nvPicPr>
          <p:cNvPr id="4" name="Picture 3" descr="A group of icons with text&#10;&#10;AI-generated content may be incorrect.">
            <a:extLst>
              <a:ext uri="{FF2B5EF4-FFF2-40B4-BE49-F238E27FC236}">
                <a16:creationId xmlns:a16="http://schemas.microsoft.com/office/drawing/2014/main" id="{31A02A77-8C49-4F38-A594-96A3CE51B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51" y="2804223"/>
            <a:ext cx="8316098" cy="2719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C1CBCC-17C5-FE64-BFF9-D06808A1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9" y="6196039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4BAA-380C-72EE-21CF-B79547FF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How is Presto different?</a:t>
            </a:r>
          </a:p>
        </p:txBody>
      </p:sp>
      <p:pic>
        <p:nvPicPr>
          <p:cNvPr id="4" name="Picture 3" descr="A blue and red logo&#10;&#10;AI-generated content may be incorrect.">
            <a:extLst>
              <a:ext uri="{FF2B5EF4-FFF2-40B4-BE49-F238E27FC236}">
                <a16:creationId xmlns:a16="http://schemas.microsoft.com/office/drawing/2014/main" id="{82A02671-29A9-C328-2122-029043CD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13432"/>
            <a:ext cx="7772400" cy="3007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64FEF-2D63-BC83-7918-96CF69D9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6296778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0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4486-883E-F6B8-D21E-B0F1D0BD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76E81-EE9A-808A-007D-B5A454724FFE}"/>
              </a:ext>
            </a:extLst>
          </p:cNvPr>
          <p:cNvSpPr txBox="1"/>
          <p:nvPr/>
        </p:nvSpPr>
        <p:spPr>
          <a:xfrm>
            <a:off x="8093676" y="3954162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ICBERG</a:t>
            </a:r>
          </a:p>
        </p:txBody>
      </p:sp>
      <p:pic>
        <p:nvPicPr>
          <p:cNvPr id="16" name="Picture 15" descr="A diagram of a cloud&#10;&#10;AI-generated content may be incorrect.">
            <a:extLst>
              <a:ext uri="{FF2B5EF4-FFF2-40B4-BE49-F238E27FC236}">
                <a16:creationId xmlns:a16="http://schemas.microsoft.com/office/drawing/2014/main" id="{571FB908-1F6A-69AA-94DF-6D326F6F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62" y="2186031"/>
            <a:ext cx="10231395" cy="4529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A594B8-E131-9167-7281-C2995CD64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57" y="6258696"/>
            <a:ext cx="30474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704E-3266-C025-23B5-EF764E29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Pluggable Connectors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F141E-7118-E5BE-9F67-41BFAC99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7" y="2544942"/>
            <a:ext cx="7772400" cy="3870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4F3753-B6C7-E5B3-CBDF-56C7784CF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83" y="6186527"/>
            <a:ext cx="330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61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1181</TotalTime>
  <Words>390</Words>
  <Application>Microsoft Macintosh PowerPoint</Application>
  <PresentationFormat>Widescreen</PresentationFormat>
  <Paragraphs>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Rockwell</vt:lpstr>
      <vt:lpstr>Rockwell Light</vt:lpstr>
      <vt:lpstr>Wingdings 3</vt:lpstr>
      <vt:lpstr>Ion Boardroom</vt:lpstr>
      <vt:lpstr>Presto – The Data LakeHouse engine</vt:lpstr>
      <vt:lpstr>About Me</vt:lpstr>
      <vt:lpstr>Agenda</vt:lpstr>
      <vt:lpstr>What is Presto?</vt:lpstr>
      <vt:lpstr>Presto Overview</vt:lpstr>
      <vt:lpstr>Presto Use Cases</vt:lpstr>
      <vt:lpstr>How is Presto different?</vt:lpstr>
      <vt:lpstr>Scalable Architecture</vt:lpstr>
      <vt:lpstr>Pluggable Connectors</vt:lpstr>
      <vt:lpstr>Open Data LakeHouse</vt:lpstr>
      <vt:lpstr>Iceberg</vt:lpstr>
      <vt:lpstr>Getting Started with Presto (Run Presto Anywhere)</vt:lpstr>
      <vt:lpstr>Giants using Presto</vt:lpstr>
      <vt:lpstr>Presto in the Real World (Case Study)</vt:lpstr>
      <vt:lpstr>(Presto C++)</vt:lpstr>
      <vt:lpstr>Presto query execution</vt:lpstr>
      <vt:lpstr>Join the community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Naveen Kumar Mahadevuni</cp:lastModifiedBy>
  <cp:revision>60</cp:revision>
  <dcterms:created xsi:type="dcterms:W3CDTF">2025-01-28T07:07:56Z</dcterms:created>
  <dcterms:modified xsi:type="dcterms:W3CDTF">2025-07-08T07:16:40Z</dcterms:modified>
</cp:coreProperties>
</file>